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ebp" ContentType="image/webp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BEA1A25-9352-401E-A332-DA66EB58A3DC}" type="datetimeFigureOut">
              <a:rPr lang="en-US" smtClean="0"/>
              <a:pPr/>
              <a:t>1/25/2022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1F240B1-C922-417C-B49A-976BE412C7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A1A25-9352-401E-A332-DA66EB58A3DC}" type="datetimeFigureOut">
              <a:rPr lang="en-US" smtClean="0"/>
              <a:pPr/>
              <a:t>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240B1-C922-417C-B49A-976BE412C7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A1A25-9352-401E-A332-DA66EB58A3DC}" type="datetimeFigureOut">
              <a:rPr lang="en-US" smtClean="0"/>
              <a:pPr/>
              <a:t>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240B1-C922-417C-B49A-976BE412C7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BEA1A25-9352-401E-A332-DA66EB58A3DC}" type="datetimeFigureOut">
              <a:rPr lang="en-US" smtClean="0"/>
              <a:pPr/>
              <a:t>1/25/2022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1F240B1-C922-417C-B49A-976BE412C7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BEA1A25-9352-401E-A332-DA66EB58A3DC}" type="datetimeFigureOut">
              <a:rPr lang="en-US" smtClean="0"/>
              <a:pPr/>
              <a:t>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1F240B1-C922-417C-B49A-976BE412C7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A1A25-9352-401E-A332-DA66EB58A3DC}" type="datetimeFigureOut">
              <a:rPr lang="en-US" smtClean="0"/>
              <a:pPr/>
              <a:t>1/25/2022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240B1-C922-417C-B49A-976BE412C7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A1A25-9352-401E-A332-DA66EB58A3DC}" type="datetimeFigureOut">
              <a:rPr lang="en-US" smtClean="0"/>
              <a:pPr/>
              <a:t>1/25/2022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240B1-C922-417C-B49A-976BE412C7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BEA1A25-9352-401E-A332-DA66EB58A3DC}" type="datetimeFigureOut">
              <a:rPr lang="en-US" smtClean="0"/>
              <a:pPr/>
              <a:t>1/25/2022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1F240B1-C922-417C-B49A-976BE412C7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A1A25-9352-401E-A332-DA66EB58A3DC}" type="datetimeFigureOut">
              <a:rPr lang="en-US" smtClean="0"/>
              <a:pPr/>
              <a:t>1/25/2022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240B1-C922-417C-B49A-976BE412C7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BEA1A25-9352-401E-A332-DA66EB58A3DC}" type="datetimeFigureOut">
              <a:rPr lang="en-US" smtClean="0"/>
              <a:pPr/>
              <a:t>1/25/2022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1F240B1-C922-417C-B49A-976BE412C7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BEA1A25-9352-401E-A332-DA66EB58A3DC}" type="datetimeFigureOut">
              <a:rPr lang="en-US" smtClean="0"/>
              <a:pPr/>
              <a:t>1/25/2022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1F240B1-C922-417C-B49A-976BE412C7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BEA1A25-9352-401E-A332-DA66EB58A3DC}" type="datetimeFigureOut">
              <a:rPr lang="en-US" smtClean="0"/>
              <a:pPr/>
              <a:t>1/25/2022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1F240B1-C922-417C-B49A-976BE412C7E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translate.googleusercontent.com/translate_c?depth=1&amp;hl=ta&amp;prev=search&amp;rurl=translate.google.com&amp;sl=it&amp;sp=nmt4&amp;tl=en&amp;u=https://www.vides.org/wp-content/uploads/2017/10/3-generazioni-VIDES-Internazionale-Assemblea.jpg&amp;usg=ALkJrhi8Q3KdF-ExlQkwKWiKcFbgnFtlfA" TargetMode="Externa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ebp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200" y="685800"/>
            <a:ext cx="3810000" cy="685800"/>
          </a:xfrm>
        </p:spPr>
        <p:txBody>
          <a:bodyPr>
            <a:noAutofit/>
          </a:bodyPr>
          <a:lstStyle/>
          <a:p>
            <a:pPr algn="ctr"/>
            <a:r>
              <a:rPr lang="en-US" sz="6000" dirty="0">
                <a:solidFill>
                  <a:schemeClr val="accent4">
                    <a:lumMod val="75000"/>
                  </a:schemeClr>
                </a:solidFill>
              </a:rPr>
              <a:t>     VIDES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676400"/>
            <a:ext cx="7406640" cy="685800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4000" dirty="0">
                <a:solidFill>
                  <a:schemeClr val="accent2"/>
                </a:solidFill>
              </a:rPr>
              <a:t> INTERNATIONAL</a:t>
            </a:r>
          </a:p>
        </p:txBody>
      </p:sp>
      <p:pic>
        <p:nvPicPr>
          <p:cNvPr id="19457" name="Picture 1" descr="C:\Users\user\Desktop\Vides-Logo-nuevo_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0" y="2438400"/>
            <a:ext cx="5105400" cy="2971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58400" y="2743200"/>
            <a:ext cx="139992" cy="2286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flipH="1">
            <a:off x="1981200" y="381000"/>
            <a:ext cx="6781800" cy="5486400"/>
          </a:xfrm>
        </p:spPr>
        <p:txBody>
          <a:bodyPr>
            <a:normAutofit fontScale="92500"/>
          </a:bodyPr>
          <a:lstStyle/>
          <a:p>
            <a:pPr lvl="0">
              <a:lnSpc>
                <a:spcPct val="170000"/>
              </a:lnSpc>
            </a:pPr>
            <a:r>
              <a:rPr lang="en-US" sz="2600" b="1" dirty="0">
                <a:solidFill>
                  <a:schemeClr val="accent2"/>
                </a:solidFill>
              </a:rPr>
              <a:t>October 7, 2007:  </a:t>
            </a:r>
          </a:p>
          <a:p>
            <a:pPr lvl="0" algn="just">
              <a:lnSpc>
                <a:spcPct val="170000"/>
              </a:lnSpc>
            </a:pP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</a:rPr>
              <a:t>After 20 years as director, </a:t>
            </a:r>
            <a:r>
              <a:rPr lang="en-US" sz="2400" b="1" dirty="0" err="1">
                <a:solidFill>
                  <a:schemeClr val="accent2"/>
                </a:solidFill>
              </a:rPr>
              <a:t>Sr</a:t>
            </a:r>
            <a:r>
              <a:rPr lang="en-US" sz="2400" b="1" dirty="0">
                <a:solidFill>
                  <a:schemeClr val="accent2"/>
                </a:solidFill>
              </a:rPr>
              <a:t> </a:t>
            </a:r>
            <a:r>
              <a:rPr lang="en-US" sz="2400" b="1" dirty="0" err="1">
                <a:solidFill>
                  <a:schemeClr val="accent2"/>
                </a:solidFill>
              </a:rPr>
              <a:t>MariaGrazia</a:t>
            </a:r>
            <a:r>
              <a:rPr lang="en-US" sz="2400" b="1" dirty="0">
                <a:solidFill>
                  <a:schemeClr val="accent2"/>
                </a:solidFill>
              </a:rPr>
              <a:t> Caputo </a:t>
            </a:r>
            <a:r>
              <a:rPr lang="en-US" sz="2400" b="1" dirty="0">
                <a:solidFill>
                  <a:srgbClr val="002060"/>
                </a:solidFill>
              </a:rPr>
              <a:t>(founder of VIDES) 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</a:rPr>
              <a:t>is assigned by the Mother General to a new post at the United Nations in Geneva. </a:t>
            </a:r>
            <a:r>
              <a:rPr lang="en-US" sz="2400" b="1" dirty="0" err="1">
                <a:solidFill>
                  <a:schemeClr val="accent2"/>
                </a:solidFill>
              </a:rPr>
              <a:t>Sr</a:t>
            </a:r>
            <a:r>
              <a:rPr lang="en-US" sz="2400" b="1" dirty="0">
                <a:solidFill>
                  <a:schemeClr val="accent2"/>
                </a:solidFill>
              </a:rPr>
              <a:t> Leonor Salazar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</a:rPr>
              <a:t>, Mexican, was then appointed as the Institute's delegate for the VIDES International association and assumed the role of General Director.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85800" y="1143000"/>
            <a:ext cx="861774" cy="4672001"/>
          </a:xfrm>
          <a:prstGeom prst="rect">
            <a:avLst/>
          </a:prstGeom>
        </p:spPr>
        <p:txBody>
          <a:bodyPr vert="vert270" wrap="square">
            <a:spAutoFit/>
          </a:bodyPr>
          <a:lstStyle/>
          <a:p>
            <a:r>
              <a:rPr kumimoji="0" lang="en-US" sz="900" b="1" i="0" u="none" strike="noStrike" cap="none" normalizeH="0" baseline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Blackadder ITC" pitchFamily="82" charset="0"/>
                <a:ea typeface="Times New Roman" pitchFamily="18" charset="0"/>
                <a:cs typeface="Times New Roman" pitchFamily="18" charset="0"/>
              </a:rPr>
              <a:t>                                                                                              </a:t>
            </a:r>
            <a:r>
              <a:rPr kumimoji="0" lang="en-US" sz="4400" b="1" u="none" strike="noStrike" cap="none" normalizeH="0" baseline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Blackadder ITC" pitchFamily="82" charset="0"/>
                <a:ea typeface="Times New Roman" pitchFamily="18" charset="0"/>
                <a:cs typeface="Times New Roman" pitchFamily="18" charset="0"/>
              </a:rPr>
              <a:t>The     stages</a:t>
            </a:r>
            <a:endParaRPr lang="en-US" sz="4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9800" y="2600325"/>
            <a:ext cx="609600" cy="2286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762000"/>
            <a:ext cx="6693192" cy="5562600"/>
          </a:xfrm>
        </p:spPr>
        <p:txBody>
          <a:bodyPr>
            <a:noAutofit/>
          </a:bodyPr>
          <a:lstStyle/>
          <a:p>
            <a:pPr lvl="0" algn="just" fontAlgn="base">
              <a:lnSpc>
                <a:spcPct val="150000"/>
              </a:lnSpc>
            </a:pPr>
            <a:r>
              <a:rPr lang="en-US" sz="2400" b="1" dirty="0">
                <a:solidFill>
                  <a:schemeClr val="accent2"/>
                </a:solidFill>
              </a:rPr>
              <a:t>12 April 2012:</a:t>
            </a:r>
          </a:p>
          <a:p>
            <a:pPr lvl="0" algn="just" fontAlgn="base">
              <a:lnSpc>
                <a:spcPct val="150000"/>
              </a:lnSpc>
            </a:pPr>
            <a:r>
              <a:rPr lang="en-US" sz="2400" b="1" dirty="0"/>
              <a:t> 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</a:rPr>
              <a:t>VIDES is recognized as an NGO accredited to the United Nations International Labor Office (ILO)</a:t>
            </a:r>
          </a:p>
          <a:p>
            <a:pPr lvl="0" algn="just" fontAlgn="base">
              <a:lnSpc>
                <a:spcPct val="150000"/>
              </a:lnSpc>
            </a:pPr>
            <a:endParaRPr lang="en-US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n-US" sz="2400" b="1" dirty="0">
                <a:solidFill>
                  <a:schemeClr val="accent2"/>
                </a:solidFill>
              </a:rPr>
              <a:t>1-4 November 2012: 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</a:rPr>
              <a:t>VIDES celebrates 25 years of activity with the X Conference: “Recall-Rejoice-Renew” in the presence of Mother General Yvonne </a:t>
            </a:r>
            <a:r>
              <a:rPr lang="en-US" sz="2400" b="1" dirty="0" err="1">
                <a:solidFill>
                  <a:schemeClr val="accent6">
                    <a:lumMod val="50000"/>
                  </a:schemeClr>
                </a:solidFill>
              </a:rPr>
              <a:t>Reungoat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</a:rPr>
              <a:t> and the Rector Major Don </a:t>
            </a:r>
            <a:r>
              <a:rPr lang="en-US" sz="2400" b="1" dirty="0" err="1">
                <a:solidFill>
                  <a:schemeClr val="accent6">
                    <a:lumMod val="50000"/>
                  </a:schemeClr>
                </a:solidFill>
              </a:rPr>
              <a:t>Pascual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accent6">
                    <a:lumMod val="50000"/>
                  </a:schemeClr>
                </a:solidFill>
              </a:rPr>
              <a:t>Chávez</a:t>
            </a:r>
            <a:endParaRPr lang="en-US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90600" y="838200"/>
            <a:ext cx="738664" cy="5486400"/>
          </a:xfrm>
          <a:prstGeom prst="rect">
            <a:avLst/>
          </a:prstGeom>
        </p:spPr>
        <p:txBody>
          <a:bodyPr vert="vert270" wrap="square">
            <a:spAutoFit/>
          </a:bodyPr>
          <a:lstStyle/>
          <a:p>
            <a:r>
              <a:rPr kumimoji="0" lang="en-US" sz="1200" b="1" i="0" u="none" strike="noStrike" cap="none" normalizeH="0" baseline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Blackadder ITC" pitchFamily="82" charset="0"/>
                <a:ea typeface="Times New Roman" pitchFamily="18" charset="0"/>
                <a:cs typeface="Times New Roman" pitchFamily="18" charset="0"/>
              </a:rPr>
              <a:t>                                                                                            </a:t>
            </a:r>
            <a:r>
              <a:rPr kumimoji="0" lang="en-US" sz="3600" b="1" u="none" strike="noStrike" cap="none" normalizeH="0" baseline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Blackadder ITC" pitchFamily="82" charset="0"/>
                <a:ea typeface="Times New Roman" pitchFamily="18" charset="0"/>
                <a:cs typeface="Times New Roman" pitchFamily="18" charset="0"/>
              </a:rPr>
              <a:t>The     stages</a:t>
            </a:r>
            <a:endParaRPr lang="en-US" sz="36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381000"/>
            <a:ext cx="6553200" cy="5867400"/>
          </a:xfrm>
        </p:spPr>
        <p:txBody>
          <a:bodyPr>
            <a:normAutofit fontScale="90000"/>
          </a:bodyPr>
          <a:lstStyle/>
          <a:p>
            <a:pPr algn="ctr">
              <a:lnSpc>
                <a:spcPct val="200000"/>
              </a:lnSpc>
            </a:pPr>
            <a:br>
              <a:rPr lang="en-US" sz="2000" dirty="0"/>
            </a:br>
            <a:br>
              <a:rPr lang="en-US" sz="2000" dirty="0"/>
            </a:br>
            <a:br>
              <a:rPr lang="en-US" sz="2000" dirty="0"/>
            </a:br>
            <a:br>
              <a:rPr lang="en-US" sz="2000" dirty="0"/>
            </a:br>
            <a:br>
              <a:rPr lang="en-US" sz="2000" dirty="0"/>
            </a:br>
            <a:br>
              <a:rPr lang="en-US" sz="2000" dirty="0"/>
            </a:br>
            <a:r>
              <a:rPr lang="en-US" sz="2200" dirty="0">
                <a:solidFill>
                  <a:schemeClr val="accent6">
                    <a:lumMod val="50000"/>
                  </a:schemeClr>
                </a:solidFill>
              </a:rPr>
              <a:t>In 2016 VIDES International joined the FMA Network, a non-profit network promoted by the International Institute of the Daughters of Mary Help of Christians and made up of various Founding Associations, including VIDES International.</a:t>
            </a:r>
            <a:br>
              <a:rPr lang="en-US" sz="3100" dirty="0"/>
            </a:br>
            <a:br>
              <a:rPr lang="en-US" sz="3100" dirty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53600" y="4343400"/>
            <a:ext cx="76200" cy="20383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 flipH="1">
            <a:off x="533399" y="914400"/>
            <a:ext cx="923330" cy="4648200"/>
          </a:xfrm>
          <a:prstGeom prst="rect">
            <a:avLst/>
          </a:prstGeom>
        </p:spPr>
        <p:txBody>
          <a:bodyPr vert="vert270" wrap="square">
            <a:spAutoFit/>
          </a:bodyPr>
          <a:lstStyle/>
          <a:p>
            <a:r>
              <a:rPr lang="en-US" sz="800" b="1" dirty="0">
                <a:solidFill>
                  <a:schemeClr val="accent6">
                    <a:lumMod val="50000"/>
                  </a:schemeClr>
                </a:solidFill>
                <a:latin typeface="Blackadder ITC" pitchFamily="82" charset="0"/>
                <a:ea typeface="Times New Roman" pitchFamily="18" charset="0"/>
                <a:cs typeface="Times New Roman" pitchFamily="18" charset="0"/>
              </a:rPr>
              <a:t>                                                                             </a:t>
            </a:r>
            <a:r>
              <a:rPr lang="en-US" sz="4800" b="1" dirty="0">
                <a:solidFill>
                  <a:schemeClr val="accent6">
                    <a:lumMod val="50000"/>
                  </a:schemeClr>
                </a:solidFill>
                <a:latin typeface="Blackadder ITC" pitchFamily="82" charset="0"/>
                <a:ea typeface="Times New Roman" pitchFamily="18" charset="0"/>
                <a:cs typeface="Times New Roman" pitchFamily="18" charset="0"/>
              </a:rPr>
              <a:t>The     stages</a:t>
            </a:r>
            <a:endParaRPr lang="en-US" sz="4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ttps://www.vides.org/wp-content/uploads/2017/10/3-generazioni-VIDES-Internazionale-Assemblea-300x203.jp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90800" y="381000"/>
            <a:ext cx="41148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219200" y="3352800"/>
            <a:ext cx="7467600" cy="3081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2000" b="1" i="0" u="none" strike="noStrike" cap="none" normalizeH="0" baseline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October 1, 2017: after 10 years as director, Sr. Leonor Salazar (General Director of VIDES) is assigned by the Mother General to a new position in Mexico. Sr. </a:t>
            </a:r>
            <a:r>
              <a:rPr kumimoji="0" lang="en-US" sz="2000" b="1" i="0" u="none" strike="noStrike" cap="none" normalizeH="0" baseline="0" dirty="0" err="1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Annecie</a:t>
            </a:r>
            <a:r>
              <a:rPr kumimoji="0" lang="en-US" sz="2000" b="1" i="0" u="none" strike="noStrike" cap="none" normalizeH="0" baseline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Audate</a:t>
            </a:r>
            <a:r>
              <a:rPr kumimoji="0" lang="en-US" sz="2000" b="1" i="0" u="none" strike="noStrike" cap="none" normalizeH="0" baseline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from Haiti is appointed as Delegate of the Institute for the International VIDES Association and assumes the role of General Director.</a:t>
            </a:r>
            <a:endParaRPr kumimoji="0" lang="en-US" sz="3200" b="1" i="0" u="none" strike="noStrike" cap="none" normalizeH="0" baseline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1" y="1524000"/>
            <a:ext cx="800219" cy="3657600"/>
          </a:xfrm>
          <a:prstGeom prst="rect">
            <a:avLst/>
          </a:prstGeom>
        </p:spPr>
        <p:txBody>
          <a:bodyPr vert="vert270" wrap="square">
            <a:spAutoFit/>
          </a:bodyPr>
          <a:lstStyle/>
          <a:p>
            <a:r>
              <a:rPr lang="en-US" sz="800" b="1" dirty="0">
                <a:solidFill>
                  <a:schemeClr val="accent6">
                    <a:lumMod val="50000"/>
                  </a:schemeClr>
                </a:solidFill>
                <a:latin typeface="Blackadder ITC" pitchFamily="82" charset="0"/>
                <a:ea typeface="Times New Roman" pitchFamily="18" charset="0"/>
                <a:cs typeface="Times New Roman" pitchFamily="18" charset="0"/>
              </a:rPr>
              <a:t>                                                                           </a:t>
            </a:r>
            <a:r>
              <a:rPr lang="en-US" sz="4000" b="1" dirty="0">
                <a:solidFill>
                  <a:schemeClr val="accent6">
                    <a:lumMod val="50000"/>
                  </a:schemeClr>
                </a:solidFill>
                <a:latin typeface="Blackadder ITC" pitchFamily="82" charset="0"/>
                <a:ea typeface="Times New Roman" pitchFamily="18" charset="0"/>
                <a:cs typeface="Times New Roman" pitchFamily="18" charset="0"/>
              </a:rPr>
              <a:t>The     stages</a:t>
            </a:r>
            <a:endParaRPr lang="en-US" sz="40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1015664" y="533400"/>
            <a:ext cx="7137736" cy="5483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60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In November 2017, the VIDES Association celebrated its 30th anniversary.</a:t>
            </a:r>
            <a:endParaRPr kumimoji="0" lang="en-US" sz="8000" b="1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" y="685800"/>
            <a:ext cx="1015663" cy="5029200"/>
          </a:xfrm>
          <a:prstGeom prst="rect">
            <a:avLst/>
          </a:prstGeom>
        </p:spPr>
        <p:txBody>
          <a:bodyPr vert="vert270" wrap="square">
            <a:spAutoFit/>
          </a:bodyPr>
          <a:lstStyle/>
          <a:p>
            <a:r>
              <a:rPr lang="en-US" sz="800" b="1" dirty="0">
                <a:solidFill>
                  <a:schemeClr val="accent6">
                    <a:lumMod val="50000"/>
                  </a:schemeClr>
                </a:solidFill>
                <a:latin typeface="Blackadder ITC" pitchFamily="82" charset="0"/>
                <a:ea typeface="Times New Roman" pitchFamily="18" charset="0"/>
                <a:cs typeface="Times New Roman" pitchFamily="18" charset="0"/>
              </a:rPr>
              <a:t>                               </a:t>
            </a:r>
            <a:r>
              <a:rPr lang="en-US" sz="5400" b="1" dirty="0">
                <a:solidFill>
                  <a:schemeClr val="accent6">
                    <a:lumMod val="50000"/>
                  </a:schemeClr>
                </a:solidFill>
                <a:latin typeface="Blackadder ITC" pitchFamily="82" charset="0"/>
                <a:ea typeface="Times New Roman" pitchFamily="18" charset="0"/>
                <a:cs typeface="Times New Roman" pitchFamily="18" charset="0"/>
              </a:rPr>
              <a:t>The     stages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990600" y="10620"/>
            <a:ext cx="7086600" cy="6832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US" sz="4000" b="1" i="0" u="none" strike="noStrike" cap="none" normalizeH="0" baseline="0" dirty="0">
                <a:ln>
                  <a:noFill/>
                </a:ln>
                <a:solidFill>
                  <a:schemeClr val="accent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It consists of 12 Executive Members</a:t>
            </a:r>
          </a:p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lang="en-US" sz="4000" b="1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4000" b="1" i="0" u="none" strike="noStrike" cap="none" normalizeH="0" baseline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President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4000" b="1" i="0" u="none" strike="noStrike" cap="none" normalizeH="0" baseline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Vice President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4000" b="1" i="0" u="none" strike="noStrike" cap="none" normalizeH="0" baseline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Treasurer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4000" b="1" i="0" u="none" strike="noStrike" cap="none" normalizeH="0" baseline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Councilors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077200" cy="6858000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br>
              <a:rPr lang="en-US" sz="3200" b="1" dirty="0">
                <a:solidFill>
                  <a:schemeClr val="accent6">
                    <a:lumMod val="50000"/>
                  </a:schemeClr>
                </a:solidFill>
              </a:rPr>
            </a:br>
            <a:br>
              <a:rPr lang="en-US" sz="3200" b="1" dirty="0">
                <a:solidFill>
                  <a:schemeClr val="accent6">
                    <a:lumMod val="50000"/>
                  </a:schemeClr>
                </a:solidFill>
              </a:rPr>
            </a:br>
            <a:br>
              <a:rPr lang="en-US" sz="3200" b="1" dirty="0">
                <a:solidFill>
                  <a:schemeClr val="accent6">
                    <a:lumMod val="50000"/>
                  </a:schemeClr>
                </a:solidFill>
              </a:rPr>
            </a:br>
            <a:br>
              <a:rPr lang="en-US" sz="3200" b="1" dirty="0">
                <a:solidFill>
                  <a:schemeClr val="accent6">
                    <a:lumMod val="50000"/>
                  </a:schemeClr>
                </a:solidFill>
              </a:rPr>
            </a:br>
            <a:br>
              <a:rPr lang="en-US" sz="3200" b="1" dirty="0">
                <a:solidFill>
                  <a:schemeClr val="accent6">
                    <a:lumMod val="50000"/>
                  </a:schemeClr>
                </a:solidFill>
              </a:rPr>
            </a:br>
            <a:br>
              <a:rPr lang="en-US" sz="3200" b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sz="2700" b="1" dirty="0">
                <a:solidFill>
                  <a:schemeClr val="accent6">
                    <a:lumMod val="50000"/>
                  </a:schemeClr>
                </a:solidFill>
              </a:rPr>
              <a:t>vides units in the province of </a:t>
            </a:r>
            <a:r>
              <a:rPr lang="en-US" sz="2700" b="1" dirty="0" err="1">
                <a:solidFill>
                  <a:schemeClr val="accent6">
                    <a:lumMod val="50000"/>
                  </a:schemeClr>
                </a:solidFill>
              </a:rPr>
              <a:t>st.thomas</a:t>
            </a:r>
            <a:r>
              <a:rPr lang="en-US" sz="2700" b="1" dirty="0">
                <a:solidFill>
                  <a:schemeClr val="accent6">
                    <a:lumMod val="50000"/>
                  </a:schemeClr>
                </a:solidFill>
              </a:rPr>
              <a:t> the apostle </a:t>
            </a:r>
            <a:r>
              <a:rPr lang="en-US" sz="2700" b="1" dirty="0" err="1">
                <a:solidFill>
                  <a:schemeClr val="accent6">
                    <a:lumMod val="50000"/>
                  </a:schemeClr>
                </a:solidFill>
              </a:rPr>
              <a:t>chennai</a:t>
            </a:r>
            <a:r>
              <a:rPr lang="en-US" sz="27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2"/>
                </a:solidFill>
              </a:rPr>
              <a:t>inm</a:t>
            </a:r>
            <a:br>
              <a:rPr lang="en-US" sz="1600" b="1" dirty="0">
                <a:solidFill>
                  <a:schemeClr val="accent2"/>
                </a:solidFill>
              </a:rPr>
            </a:br>
            <a:br>
              <a:rPr lang="en-US" sz="1600" b="1" dirty="0">
                <a:solidFill>
                  <a:schemeClr val="accent2"/>
                </a:solidFill>
              </a:rPr>
            </a:br>
            <a:r>
              <a:rPr lang="en-US" sz="1600" b="1" dirty="0">
                <a:solidFill>
                  <a:schemeClr val="accent2"/>
                </a:solidFill>
              </a:rPr>
              <a:t>01. </a:t>
            </a:r>
            <a:r>
              <a:rPr lang="en-US" sz="2000" b="1" dirty="0">
                <a:solidFill>
                  <a:schemeClr val="accent2"/>
                </a:solidFill>
              </a:rPr>
              <a:t>Kodambakkam          –  </a:t>
            </a:r>
            <a:r>
              <a:rPr lang="en-US" sz="2000" b="1" dirty="0" err="1">
                <a:solidFill>
                  <a:schemeClr val="accent2"/>
                </a:solidFill>
              </a:rPr>
              <a:t>fatima</a:t>
            </a:r>
            <a:r>
              <a:rPr lang="en-US" sz="2000" b="1" dirty="0">
                <a:solidFill>
                  <a:schemeClr val="accent2"/>
                </a:solidFill>
              </a:rPr>
              <a:t> convent</a:t>
            </a:r>
            <a:br>
              <a:rPr lang="en-US" sz="2000" b="1" dirty="0">
                <a:solidFill>
                  <a:schemeClr val="accent2"/>
                </a:solidFill>
              </a:rPr>
            </a:br>
            <a:r>
              <a:rPr lang="en-US" sz="2000" b="1" dirty="0">
                <a:solidFill>
                  <a:schemeClr val="accent2"/>
                </a:solidFill>
              </a:rPr>
              <a:t>02. </a:t>
            </a:r>
            <a:r>
              <a:rPr lang="en-US" sz="2000" b="1" dirty="0" err="1">
                <a:solidFill>
                  <a:schemeClr val="accent2"/>
                </a:solidFill>
              </a:rPr>
              <a:t>Chetpet</a:t>
            </a:r>
            <a:r>
              <a:rPr lang="en-US" sz="2000" b="1" dirty="0">
                <a:solidFill>
                  <a:schemeClr val="accent2"/>
                </a:solidFill>
              </a:rPr>
              <a:t>                   –  our </a:t>
            </a:r>
            <a:r>
              <a:rPr lang="en-US" sz="2000" b="1" dirty="0" err="1">
                <a:solidFill>
                  <a:schemeClr val="accent2"/>
                </a:solidFill>
              </a:rPr>
              <a:t>ladys</a:t>
            </a:r>
            <a:r>
              <a:rPr lang="en-US" sz="2000" b="1" dirty="0">
                <a:solidFill>
                  <a:schemeClr val="accent2"/>
                </a:solidFill>
              </a:rPr>
              <a:t> centre</a:t>
            </a:r>
            <a:br>
              <a:rPr lang="en-US" sz="2000" b="1" dirty="0">
                <a:solidFill>
                  <a:schemeClr val="accent2"/>
                </a:solidFill>
              </a:rPr>
            </a:br>
            <a:r>
              <a:rPr lang="en-US" sz="2000" b="1" dirty="0">
                <a:solidFill>
                  <a:schemeClr val="accent2"/>
                </a:solidFill>
              </a:rPr>
              <a:t>03. </a:t>
            </a:r>
            <a:r>
              <a:rPr lang="en-US" sz="2000" b="1" dirty="0" err="1">
                <a:solidFill>
                  <a:schemeClr val="accent2"/>
                </a:solidFill>
              </a:rPr>
              <a:t>viyasarpadi</a:t>
            </a:r>
            <a:r>
              <a:rPr lang="en-US" sz="2000" b="1" dirty="0">
                <a:solidFill>
                  <a:schemeClr val="accent2"/>
                </a:solidFill>
              </a:rPr>
              <a:t>             –  auxilium convent</a:t>
            </a:r>
            <a:br>
              <a:rPr lang="en-US" sz="2000" b="1" dirty="0">
                <a:solidFill>
                  <a:schemeClr val="accent2"/>
                </a:solidFill>
              </a:rPr>
            </a:br>
            <a:r>
              <a:rPr lang="en-US" sz="2000" b="1" dirty="0">
                <a:solidFill>
                  <a:schemeClr val="accent2"/>
                </a:solidFill>
              </a:rPr>
              <a:t>04. </a:t>
            </a:r>
            <a:r>
              <a:rPr lang="en-US" sz="2000" b="1" dirty="0" err="1">
                <a:solidFill>
                  <a:schemeClr val="accent2"/>
                </a:solidFill>
              </a:rPr>
              <a:t>katpadi</a:t>
            </a:r>
            <a:r>
              <a:rPr lang="en-US" sz="2000" b="1" dirty="0">
                <a:solidFill>
                  <a:schemeClr val="accent2"/>
                </a:solidFill>
              </a:rPr>
              <a:t>                     -  auxilium college </a:t>
            </a:r>
            <a:br>
              <a:rPr lang="en-US" sz="2000" b="1" dirty="0">
                <a:solidFill>
                  <a:schemeClr val="accent2"/>
                </a:solidFill>
              </a:rPr>
            </a:br>
            <a:r>
              <a:rPr lang="en-US" sz="2000" b="1" dirty="0">
                <a:solidFill>
                  <a:schemeClr val="accent2"/>
                </a:solidFill>
              </a:rPr>
              <a:t>05. </a:t>
            </a:r>
            <a:r>
              <a:rPr lang="en-US" sz="2000" b="1" dirty="0" err="1">
                <a:solidFill>
                  <a:schemeClr val="accent2"/>
                </a:solidFill>
              </a:rPr>
              <a:t>katpadi</a:t>
            </a:r>
            <a:r>
              <a:rPr lang="en-US" sz="2000" b="1" dirty="0">
                <a:solidFill>
                  <a:schemeClr val="accent2"/>
                </a:solidFill>
              </a:rPr>
              <a:t>                     -  auxilium home</a:t>
            </a:r>
            <a:br>
              <a:rPr lang="en-US" sz="2000" b="1" dirty="0">
                <a:solidFill>
                  <a:schemeClr val="accent2"/>
                </a:solidFill>
              </a:rPr>
            </a:br>
            <a:r>
              <a:rPr lang="en-US" sz="2000" b="1" dirty="0">
                <a:solidFill>
                  <a:schemeClr val="accent2"/>
                </a:solidFill>
              </a:rPr>
              <a:t>06. </a:t>
            </a:r>
            <a:r>
              <a:rPr lang="en-US" sz="2000" b="1" dirty="0" err="1">
                <a:solidFill>
                  <a:schemeClr val="accent2"/>
                </a:solidFill>
              </a:rPr>
              <a:t>vellore</a:t>
            </a:r>
            <a:r>
              <a:rPr lang="en-US" sz="2000" b="1" dirty="0">
                <a:solidFill>
                  <a:schemeClr val="accent2"/>
                </a:solidFill>
              </a:rPr>
              <a:t>                    –  </a:t>
            </a:r>
            <a:r>
              <a:rPr lang="en-US" sz="2000" b="1" dirty="0" err="1">
                <a:solidFill>
                  <a:schemeClr val="accent2"/>
                </a:solidFill>
              </a:rPr>
              <a:t>st.marys</a:t>
            </a:r>
            <a:r>
              <a:rPr lang="en-US" sz="2000" b="1" dirty="0">
                <a:solidFill>
                  <a:schemeClr val="accent2"/>
                </a:solidFill>
              </a:rPr>
              <a:t> </a:t>
            </a:r>
            <a:r>
              <a:rPr lang="en-US" sz="1800" dirty="0">
                <a:solidFill>
                  <a:schemeClr val="accent2"/>
                </a:solidFill>
              </a:rPr>
              <a:t>CONVENT VELLORE</a:t>
            </a:r>
            <a:br>
              <a:rPr lang="en-US" sz="2000" b="1" dirty="0">
                <a:solidFill>
                  <a:schemeClr val="accent2"/>
                </a:solidFill>
              </a:rPr>
            </a:br>
            <a:r>
              <a:rPr lang="en-US" sz="2000" b="1" dirty="0">
                <a:solidFill>
                  <a:schemeClr val="accent2"/>
                </a:solidFill>
              </a:rPr>
              <a:t>07. </a:t>
            </a:r>
            <a:r>
              <a:rPr lang="en-US" sz="2000" b="1" dirty="0" err="1">
                <a:solidFill>
                  <a:schemeClr val="accent2"/>
                </a:solidFill>
              </a:rPr>
              <a:t>arni</a:t>
            </a:r>
            <a:r>
              <a:rPr lang="en-US" sz="2000" b="1" dirty="0">
                <a:solidFill>
                  <a:schemeClr val="accent2"/>
                </a:solidFill>
              </a:rPr>
              <a:t>                           –  </a:t>
            </a:r>
            <a:r>
              <a:rPr lang="en-US" sz="2000" b="1" dirty="0" err="1">
                <a:solidFill>
                  <a:schemeClr val="accent2"/>
                </a:solidFill>
              </a:rPr>
              <a:t>st.josephs</a:t>
            </a:r>
            <a:r>
              <a:rPr lang="en-US" sz="2000" b="1" dirty="0">
                <a:solidFill>
                  <a:schemeClr val="accent2"/>
                </a:solidFill>
              </a:rPr>
              <a:t> convent</a:t>
            </a:r>
            <a:br>
              <a:rPr lang="en-US" sz="2000" b="1" dirty="0">
                <a:solidFill>
                  <a:schemeClr val="accent2"/>
                </a:solidFill>
              </a:rPr>
            </a:br>
            <a:r>
              <a:rPr lang="en-US" sz="2000" b="1" dirty="0">
                <a:solidFill>
                  <a:schemeClr val="accent2"/>
                </a:solidFill>
              </a:rPr>
              <a:t>08. </a:t>
            </a:r>
            <a:r>
              <a:rPr lang="en-US" sz="2000" b="1" dirty="0" err="1">
                <a:solidFill>
                  <a:schemeClr val="accent2"/>
                </a:solidFill>
              </a:rPr>
              <a:t>pallikonda</a:t>
            </a:r>
            <a:r>
              <a:rPr lang="en-US" sz="2000" b="1" dirty="0">
                <a:solidFill>
                  <a:schemeClr val="accent2"/>
                </a:solidFill>
              </a:rPr>
              <a:t>              –  little flower convent</a:t>
            </a:r>
            <a:br>
              <a:rPr lang="en-US" sz="2000" b="1" dirty="0">
                <a:solidFill>
                  <a:schemeClr val="accent2"/>
                </a:solidFill>
              </a:rPr>
            </a:br>
            <a:r>
              <a:rPr lang="en-US" sz="2000" b="1" dirty="0">
                <a:solidFill>
                  <a:schemeClr val="accent2"/>
                </a:solidFill>
              </a:rPr>
              <a:t>09. </a:t>
            </a:r>
            <a:r>
              <a:rPr lang="en-US" sz="2000" b="1" dirty="0" err="1">
                <a:solidFill>
                  <a:schemeClr val="accent2"/>
                </a:solidFill>
              </a:rPr>
              <a:t>thiruppathur</a:t>
            </a:r>
            <a:r>
              <a:rPr lang="en-US" sz="2000" b="1" dirty="0">
                <a:solidFill>
                  <a:schemeClr val="accent2"/>
                </a:solidFill>
              </a:rPr>
              <a:t>         –  </a:t>
            </a:r>
            <a:r>
              <a:rPr lang="en-US" sz="2000" b="1" dirty="0" err="1">
                <a:solidFill>
                  <a:schemeClr val="accent2"/>
                </a:solidFill>
              </a:rPr>
              <a:t>mary</a:t>
            </a:r>
            <a:r>
              <a:rPr lang="en-US" sz="2000" b="1" dirty="0">
                <a:solidFill>
                  <a:schemeClr val="accent2"/>
                </a:solidFill>
              </a:rPr>
              <a:t> immaculate convent </a:t>
            </a:r>
            <a:br>
              <a:rPr lang="en-US" sz="2000" b="1" dirty="0">
                <a:solidFill>
                  <a:schemeClr val="accent2"/>
                </a:solidFill>
              </a:rPr>
            </a:br>
            <a:r>
              <a:rPr lang="en-US" sz="2000" b="1" dirty="0">
                <a:solidFill>
                  <a:schemeClr val="accent2"/>
                </a:solidFill>
              </a:rPr>
              <a:t>10. erode                        -  </a:t>
            </a:r>
            <a:r>
              <a:rPr lang="en-US" sz="2000" b="1" dirty="0" err="1">
                <a:solidFill>
                  <a:schemeClr val="accent2"/>
                </a:solidFill>
              </a:rPr>
              <a:t>mariyala</a:t>
            </a:r>
            <a:br>
              <a:rPr lang="en-US" sz="2000" b="1" dirty="0">
                <a:solidFill>
                  <a:schemeClr val="accent2"/>
                </a:solidFill>
              </a:rPr>
            </a:br>
            <a:r>
              <a:rPr lang="en-US" sz="2000" b="1" dirty="0">
                <a:solidFill>
                  <a:schemeClr val="accent2"/>
                </a:solidFill>
              </a:rPr>
              <a:t>11. </a:t>
            </a:r>
            <a:r>
              <a:rPr lang="en-US" sz="2000" b="1" dirty="0" err="1">
                <a:solidFill>
                  <a:schemeClr val="accent2"/>
                </a:solidFill>
              </a:rPr>
              <a:t>michaelpuram</a:t>
            </a:r>
            <a:r>
              <a:rPr lang="en-US" sz="2000" b="1" dirty="0">
                <a:solidFill>
                  <a:schemeClr val="accent2"/>
                </a:solidFill>
              </a:rPr>
              <a:t>         -  auxilium home</a:t>
            </a:r>
            <a:br>
              <a:rPr lang="en-US" sz="2700" b="1" dirty="0">
                <a:solidFill>
                  <a:schemeClr val="accent2"/>
                </a:solidFill>
              </a:rPr>
            </a:br>
            <a:endParaRPr lang="en-US" sz="27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9C8B5A1-0AC0-4C08-BFBA-CCC0D534DAA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066800"/>
            <a:ext cx="7620000" cy="48768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accent6"/>
                </a:solidFill>
              </a:rPr>
              <a:t>OUR HISTORY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66800" y="1447800"/>
            <a:ext cx="7467600" cy="4800600"/>
          </a:xfrm>
        </p:spPr>
        <p:txBody>
          <a:bodyPr>
            <a:normAutofit fontScale="85000" lnSpcReduction="10000"/>
          </a:bodyPr>
          <a:lstStyle/>
          <a:p>
            <a:pPr algn="just">
              <a:lnSpc>
                <a:spcPct val="200000"/>
              </a:lnSpc>
            </a:pPr>
            <a:r>
              <a:rPr lang="en-US" sz="2400" b="1" dirty="0">
                <a:solidFill>
                  <a:schemeClr val="accent2"/>
                </a:solidFill>
              </a:rPr>
              <a:t>VIDES</a:t>
            </a:r>
            <a:r>
              <a:rPr lang="en-US" sz="2400" b="1" dirty="0">
                <a:solidFill>
                  <a:srgbClr val="002060"/>
                </a:solidFill>
              </a:rPr>
              <a:t> was born from the proposal of the Institute of the Daughters of Mary Help of Christians (FMA).</a:t>
            </a:r>
          </a:p>
          <a:p>
            <a:pPr algn="just">
              <a:lnSpc>
                <a:spcPct val="200000"/>
              </a:lnSpc>
            </a:pPr>
            <a:r>
              <a:rPr lang="en-US" sz="2400" b="1" dirty="0">
                <a:solidFill>
                  <a:srgbClr val="002060"/>
                </a:solidFill>
              </a:rPr>
              <a:t> As such it is inserted in the journey of the FMA Institute and has as direct reference the Sector of the General Council for Youth Ministry. </a:t>
            </a:r>
          </a:p>
          <a:p>
            <a:pPr algn="just">
              <a:lnSpc>
                <a:spcPct val="200000"/>
              </a:lnSpc>
            </a:pPr>
            <a:r>
              <a:rPr lang="en-US" sz="2400" b="1" dirty="0">
                <a:solidFill>
                  <a:srgbClr val="002060"/>
                </a:solidFill>
              </a:rPr>
              <a:t>It also collaborates with the areas for the Salesian Family, Mission ad </a:t>
            </a:r>
            <a:r>
              <a:rPr lang="en-US" sz="2400" b="1" dirty="0" err="1">
                <a:solidFill>
                  <a:srgbClr val="002060"/>
                </a:solidFill>
              </a:rPr>
              <a:t>Gentes</a:t>
            </a:r>
            <a:r>
              <a:rPr lang="en-US" sz="2400" b="1" dirty="0">
                <a:solidFill>
                  <a:srgbClr val="002060"/>
                </a:solidFill>
              </a:rPr>
              <a:t>, Formation, Social Communication and Administration</a:t>
            </a:r>
          </a:p>
        </p:txBody>
      </p:sp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H="1">
            <a:off x="9296400" y="274318"/>
            <a:ext cx="1524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533400"/>
            <a:ext cx="7010400" cy="57150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lnSpc>
                <a:spcPct val="250000"/>
              </a:lnSpc>
            </a:pPr>
            <a:endParaRPr lang="en-US" b="1" dirty="0">
              <a:solidFill>
                <a:srgbClr val="6600CC"/>
              </a:solidFill>
            </a:endParaRPr>
          </a:p>
          <a:p>
            <a:pPr>
              <a:lnSpc>
                <a:spcPct val="250000"/>
              </a:lnSpc>
            </a:pPr>
            <a:r>
              <a:rPr lang="en-US" b="1" dirty="0">
                <a:solidFill>
                  <a:srgbClr val="6600CC"/>
                </a:solidFill>
              </a:rPr>
              <a:t>Vides international - NGO in special consultative status with the Economic and social Council and the department of Public Information of the United Nations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85800" y="150115"/>
            <a:ext cx="7162800" cy="6093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1" i="0" u="none" strike="noStrike" cap="none" normalizeH="0" baseline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Arabic Typesetting" pitchFamily="66" charset="-78"/>
                <a:ea typeface="Times New Roman" pitchFamily="18" charset="0"/>
                <a:cs typeface="Arabic Typesetting" pitchFamily="66" charset="-78"/>
              </a:rPr>
              <a:t>Retracing the history of VIDES and remembering years of walking in the company of young people is a sign of a reality that chooses to renew itself and adapt to the needs of today, while maintaining a solid and specific identity</a:t>
            </a: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rgbClr val="444444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1219200"/>
            <a:ext cx="6565392" cy="4191000"/>
          </a:xfrm>
        </p:spPr>
        <p:txBody>
          <a:bodyPr>
            <a:normAutofit fontScale="90000"/>
          </a:bodyPr>
          <a:lstStyle/>
          <a:p>
            <a:pPr lvl="0" algn="r">
              <a:lnSpc>
                <a:spcPct val="200000"/>
              </a:lnSpc>
            </a:pPr>
            <a:r>
              <a:rPr lang="en-US" sz="2800" b="1" dirty="0">
                <a:solidFill>
                  <a:schemeClr val="accent6">
                    <a:lumMod val="50000"/>
                  </a:schemeClr>
                </a:solidFill>
                <a:effectLst/>
                <a:latin typeface="Open Sans"/>
                <a:cs typeface="Arial" pitchFamily="34" charset="0"/>
              </a:rPr>
              <a:t>VIDES is the youth voluntary association of the FMA Institute which works for the promotion and defense of the rights of children, young people and women.</a:t>
            </a:r>
            <a:br>
              <a:rPr lang="en-US" sz="2400" dirty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792480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PATRONESS OF VIDES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en-US" sz="3100" dirty="0">
                <a:solidFill>
                  <a:schemeClr val="accent2"/>
                </a:solidFill>
              </a:rPr>
              <a:t>BL.MARIA ROMERO</a:t>
            </a:r>
            <a:endParaRPr lang="en-US" dirty="0">
              <a:solidFill>
                <a:schemeClr val="accent2"/>
              </a:solidFill>
            </a:endParaRPr>
          </a:p>
        </p:txBody>
      </p:sp>
      <p:pic>
        <p:nvPicPr>
          <p:cNvPr id="21506" name="Picture 2" descr="C:\Users\user\Desktop\MARIA ROMER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43200" y="1295400"/>
            <a:ext cx="4724400" cy="55626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533400"/>
            <a:ext cx="7403592" cy="1752600"/>
          </a:xfrm>
        </p:spPr>
        <p:txBody>
          <a:bodyPr>
            <a:normAutofit fontScale="90000"/>
          </a:bodyPr>
          <a:lstStyle/>
          <a:p>
            <a:pPr lvl="0">
              <a:buFont typeface="Arial" pitchFamily="34" charset="0"/>
              <a:buChar char="•"/>
            </a:pPr>
            <a:br>
              <a:rPr lang="en-US" dirty="0">
                <a:solidFill>
                  <a:schemeClr val="accent6">
                    <a:lumMod val="50000"/>
                  </a:schemeClr>
                </a:solidFill>
              </a:rPr>
            </a:br>
            <a:br>
              <a:rPr lang="en-US" sz="1800" dirty="0">
                <a:solidFill>
                  <a:schemeClr val="accent6">
                    <a:lumMod val="50000"/>
                  </a:schemeClr>
                </a:solidFill>
              </a:rPr>
            </a:br>
            <a:br>
              <a:rPr lang="en-US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sz="40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</a:rPr>
              <a:t>: </a:t>
            </a:r>
            <a:br>
              <a:rPr lang="en-US" sz="2800" dirty="0">
                <a:solidFill>
                  <a:schemeClr val="accent6">
                    <a:lumMod val="50000"/>
                  </a:schemeClr>
                </a:solidFill>
              </a:rPr>
            </a:br>
            <a:br>
              <a:rPr lang="en-US" sz="2800" dirty="0">
                <a:solidFill>
                  <a:schemeClr val="accent6">
                    <a:lumMod val="50000"/>
                  </a:schemeClr>
                </a:solidFill>
              </a:rPr>
            </a:br>
            <a:br>
              <a:rPr lang="en-US" sz="2800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sz="2800" b="1" dirty="0">
                <a:solidFill>
                  <a:schemeClr val="accent2"/>
                </a:solidFill>
              </a:rPr>
              <a:t> November 30, 1987 :</a:t>
            </a:r>
            <a:br>
              <a:rPr lang="en-US" sz="2800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sz="2800" dirty="0">
                <a:solidFill>
                  <a:schemeClr val="accent6">
                    <a:lumMod val="50000"/>
                  </a:schemeClr>
                </a:solidFill>
              </a:rPr>
              <a:t>The non-profit association VIDES is born in Italy</a:t>
            </a:r>
            <a:br>
              <a:rPr lang="en-US" sz="2800" dirty="0">
                <a:solidFill>
                  <a:schemeClr val="accent6">
                    <a:lumMod val="50000"/>
                  </a:schemeClr>
                </a:solidFill>
              </a:rPr>
            </a:b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0" y="0"/>
            <a:ext cx="1107996" cy="74789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vert270" wrap="square" lIns="91440" tIns="45720" rIns="91440" bIns="45720" numCol="1" anchor="ctr" anchorCtr="1" compatLnSpc="1">
            <a:prstTxWarp prst="textNoShape">
              <a:avLst/>
            </a:prstTxWarp>
            <a:spAutoFit/>
            <a:scene3d>
              <a:camera prst="orthographicFront"/>
              <a:lightRig rig="threePt" dir="t"/>
            </a:scene3d>
            <a:sp3d contourW="12700">
              <a:contourClr>
                <a:schemeClr val="accent6">
                  <a:lumMod val="60000"/>
                  <a:lumOff val="40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6000" b="1" i="0" u="none" strike="noStrike" cap="none" normalizeH="0" baseline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Blackadder ITC" pitchFamily="82" charset="0"/>
                <a:ea typeface="Times New Roman" pitchFamily="18" charset="0"/>
                <a:cs typeface="Times New Roman" pitchFamily="18" charset="0"/>
              </a:rPr>
              <a:t>         The     stages</a:t>
            </a:r>
            <a:endParaRPr kumimoji="0" lang="en-US" sz="8000" b="1" i="0" u="none" strike="noStrike" cap="none" normalizeH="0" baseline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Blackadder ITC" pitchFamily="82" charset="0"/>
              <a:cs typeface="Arial" pitchFamily="34" charset="0"/>
            </a:endParaRPr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 flipV="1">
            <a:off x="1219200" y="0"/>
            <a:ext cx="7391400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kumimoji="0" lang="en-US" sz="2000" b="0" i="0" u="none" strike="noStrike" cap="none" normalizeH="0" baseline="0" dirty="0">
              <a:ln>
                <a:noFill/>
              </a:ln>
              <a:solidFill>
                <a:srgbClr val="444444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447800" y="2372142"/>
            <a:ext cx="72390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>
                <a:solidFill>
                  <a:schemeClr val="accent6">
                    <a:lumMod val="50000"/>
                  </a:schemeClr>
                </a:solidFill>
              </a:rPr>
              <a:t>Following other VIDES realities are established all over the world. The first VIDES group in Europe was born in Portugal (1989) </a:t>
            </a:r>
          </a:p>
          <a:p>
            <a:pPr>
              <a:buFont typeface="Arial" pitchFamily="34" charset="0"/>
              <a:buChar char="•"/>
            </a:pPr>
            <a:endParaRPr lang="en-US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1219200" y="4419600"/>
            <a:ext cx="7391400" cy="1694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while outside the European borders the Philippines are the first to have a VIDES member (1995). Today VIDES is present in 43 countries on 4 continents.</a:t>
            </a:r>
            <a:endParaRPr kumimoji="0" lang="en-US" sz="3600" b="0" i="0" u="none" strike="noStrike" cap="none" normalizeH="0" baseline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819400"/>
            <a:ext cx="6400800" cy="990600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381000"/>
            <a:ext cx="6400800" cy="12954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April  23, 1991: </a:t>
            </a:r>
          </a:p>
          <a:p>
            <a:pPr>
              <a:lnSpc>
                <a:spcPct val="160000"/>
              </a:lnSpc>
            </a:pP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VIDES is established and recognized by Belgian law as an international association (AISBL).</a:t>
            </a:r>
            <a:endParaRPr lang="en-US" b="1" dirty="0"/>
          </a:p>
        </p:txBody>
      </p:sp>
      <p:sp>
        <p:nvSpPr>
          <p:cNvPr id="4" name="Rectangle 3"/>
          <p:cNvSpPr/>
          <p:nvPr/>
        </p:nvSpPr>
        <p:spPr>
          <a:xfrm>
            <a:off x="2590800" y="1905000"/>
            <a:ext cx="6324600" cy="1615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>
                <a:solidFill>
                  <a:schemeClr val="accent2"/>
                </a:solidFill>
              </a:rPr>
              <a:t>July 10, 1991: </a:t>
            </a:r>
          </a:p>
          <a:p>
            <a:pPr algn="just">
              <a:lnSpc>
                <a:spcPct val="150000"/>
              </a:lnSpc>
            </a:pP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Recognized as a Non-Governmental Organization (NGO) by the Ministry of Foreign Affairs.</a:t>
            </a:r>
            <a:br>
              <a:rPr lang="en-US" b="1" dirty="0"/>
            </a:br>
            <a:endParaRPr lang="en-US" b="1" dirty="0"/>
          </a:p>
        </p:txBody>
      </p:sp>
      <p:sp>
        <p:nvSpPr>
          <p:cNvPr id="6" name="Rectangle 5"/>
          <p:cNvSpPr/>
          <p:nvPr/>
        </p:nvSpPr>
        <p:spPr>
          <a:xfrm>
            <a:off x="2590800" y="3505200"/>
            <a:ext cx="6553200" cy="27853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accent2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November 30, 1998: 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endParaRPr lang="en-US" sz="2000" dirty="0">
              <a:solidFill>
                <a:schemeClr val="accent2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lvl="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kumimoji="0" lang="en-US" b="1" i="0" u="none" strike="noStrike" cap="none" normalizeH="0" baseline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The General Council of the FMA deems it appropriate to distinguish two sites:</a:t>
            </a:r>
          </a:p>
          <a:p>
            <a:pPr lvl="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kumimoji="0" lang="en-US" b="1" i="0" u="none" strike="noStrike" cap="none" normalizeH="0" baseline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VIDES Italy, which coordinates the VIDES groups in Italy, and VIDES International, which coordinates all the VIDES groups in the world.</a:t>
            </a:r>
            <a:endParaRPr kumimoji="0" lang="en-US" sz="2800" b="1" i="0" u="none" strike="noStrike" cap="none" normalizeH="0" baseline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3401" y="1066800"/>
            <a:ext cx="1015663" cy="5029200"/>
          </a:xfrm>
          <a:prstGeom prst="rect">
            <a:avLst/>
          </a:prstGeom>
        </p:spPr>
        <p:txBody>
          <a:bodyPr vert="vert270" wrap="square">
            <a:spAutoFit/>
          </a:bodyPr>
          <a:lstStyle/>
          <a:p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Blackadder ITC" pitchFamily="82" charset="0"/>
                <a:ea typeface="Times New Roman" pitchFamily="18" charset="0"/>
                <a:cs typeface="Times New Roman" pitchFamily="18" charset="0"/>
              </a:rPr>
              <a:t>                             </a:t>
            </a:r>
            <a:r>
              <a:rPr kumimoji="0" lang="en-US" sz="5400" b="1" u="none" strike="noStrike" cap="none" normalizeH="0" baseline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Blackadder ITC" pitchFamily="82" charset="0"/>
                <a:ea typeface="Times New Roman" pitchFamily="18" charset="0"/>
                <a:cs typeface="Times New Roman" pitchFamily="18" charset="0"/>
              </a:rPr>
              <a:t>The     stages</a:t>
            </a:r>
            <a:endParaRPr lang="en-US" sz="2400" b="1" dirty="0">
              <a:latin typeface="Blackadder ITC" pitchFamily="82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2560" y="-609600"/>
            <a:ext cx="7330440" cy="3048000"/>
          </a:xfrm>
        </p:spPr>
        <p:txBody>
          <a:bodyPr>
            <a:noAutofit/>
          </a:bodyPr>
          <a:lstStyle/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schemeClr val="accent2"/>
                </a:solidFill>
              </a:rPr>
              <a:t>June 14, 2002:</a:t>
            </a:r>
            <a:br>
              <a:rPr lang="en-US" sz="2000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sz="2000" dirty="0">
                <a:solidFill>
                  <a:schemeClr val="accent6">
                    <a:lumMod val="50000"/>
                  </a:schemeClr>
                </a:solidFill>
              </a:rPr>
              <a:t> VIDES International is recognized as an NGO associated with the United Nations Department of Public Information (DPI-UN)</a:t>
            </a:r>
            <a:br>
              <a:rPr lang="en-US" sz="2000" dirty="0">
                <a:solidFill>
                  <a:schemeClr val="accent6">
                    <a:lumMod val="50000"/>
                  </a:schemeClr>
                </a:solidFill>
              </a:rPr>
            </a:br>
            <a:endParaRPr lang="en-US" sz="2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2133600"/>
            <a:ext cx="7406640" cy="1371600"/>
          </a:xfrm>
        </p:spPr>
        <p:txBody>
          <a:bodyPr>
            <a:normAutofit fontScale="25000" lnSpcReduction="20000"/>
          </a:bodyPr>
          <a:lstStyle/>
          <a:p>
            <a:pPr lvl="0">
              <a:lnSpc>
                <a:spcPct val="220000"/>
              </a:lnSpc>
            </a:pPr>
            <a:r>
              <a:rPr lang="en-US" sz="6400" b="1" dirty="0">
                <a:solidFill>
                  <a:schemeClr val="accent2"/>
                </a:solidFill>
                <a:latin typeface="+mj-lt"/>
              </a:rPr>
              <a:t>April 28, 2003:</a:t>
            </a:r>
          </a:p>
          <a:p>
            <a:pPr lvl="0">
              <a:lnSpc>
                <a:spcPct val="220000"/>
              </a:lnSpc>
            </a:pPr>
            <a:r>
              <a:rPr lang="en-US" sz="6400" b="1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The international VIDES obtains the Special Consultative Statute at the Economic and Social Council (ECOSOC) of the United Nations which allows to actively participate in the UN international forums.</a:t>
            </a:r>
          </a:p>
          <a:p>
            <a:endParaRPr lang="en-US" dirty="0"/>
          </a:p>
        </p:txBody>
      </p:sp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4191000" y="4985979"/>
            <a:ext cx="4572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5" algn="just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rgbClr val="444444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752600" y="4572001"/>
            <a:ext cx="6553200" cy="1891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accent2"/>
                </a:solidFill>
                <a:effectLst/>
                <a:ea typeface="Times New Roman" pitchFamily="18" charset="0"/>
                <a:cs typeface="Times New Roman" pitchFamily="18" charset="0"/>
              </a:rPr>
              <a:t>September 20, 2006: </a:t>
            </a:r>
          </a:p>
          <a:p>
            <a:pPr algn="just">
              <a:lnSpc>
                <a:spcPct val="150000"/>
              </a:lnSpc>
            </a:pP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ea typeface="Times New Roman" pitchFamily="18" charset="0"/>
                <a:cs typeface="Times New Roman" pitchFamily="18" charset="0"/>
              </a:rPr>
              <a:t>VIDES </a:t>
            </a:r>
            <a:r>
              <a:rPr kumimoji="0" lang="en-US" sz="1600" b="1" i="0" u="none" strike="noStrike" cap="none" normalizeH="0" baseline="0" dirty="0" err="1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ea typeface="Times New Roman" pitchFamily="18" charset="0"/>
                <a:cs typeface="Times New Roman" pitchFamily="18" charset="0"/>
              </a:rPr>
              <a:t>Internazionale</a:t>
            </a: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ea typeface="Times New Roman" pitchFamily="18" charset="0"/>
                <a:cs typeface="Times New Roman" pitchFamily="18" charset="0"/>
              </a:rPr>
              <a:t> promotes the Voluntary Youth and Solidarity Foundation ONLUS. With the ONLUS, VIDES strengthens its action in Italy in favor of solidarity and development</a:t>
            </a:r>
            <a:endParaRPr lang="en-US" sz="16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 flipH="1">
            <a:off x="228600" y="1828800"/>
            <a:ext cx="677108" cy="3733800"/>
          </a:xfrm>
          <a:prstGeom prst="rect">
            <a:avLst/>
          </a:prstGeom>
        </p:spPr>
        <p:txBody>
          <a:bodyPr vert="vert270" wrap="square">
            <a:spAutoFit/>
          </a:bodyPr>
          <a:lstStyle/>
          <a:p>
            <a:r>
              <a:rPr kumimoji="0" lang="en-US" sz="900" b="1" i="0" u="none" strike="noStrike" cap="none" normalizeH="0" baseline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Blackadder ITC" pitchFamily="82" charset="0"/>
                <a:ea typeface="Times New Roman" pitchFamily="18" charset="0"/>
                <a:cs typeface="Times New Roman" pitchFamily="18" charset="0"/>
              </a:rPr>
              <a:t>                                                                             </a:t>
            </a:r>
            <a:r>
              <a:rPr kumimoji="0" lang="en-US" sz="3200" b="1" u="none" strike="noStrike" cap="none" normalizeH="0" baseline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Blackadder ITC" pitchFamily="82" charset="0"/>
                <a:ea typeface="Times New Roman" pitchFamily="18" charset="0"/>
                <a:cs typeface="Times New Roman" pitchFamily="18" charset="0"/>
              </a:rPr>
              <a:t>The     stages</a:t>
            </a:r>
            <a:endParaRPr lang="en-US" sz="32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271</TotalTime>
  <Words>815</Words>
  <Application>Microsoft Office PowerPoint</Application>
  <PresentationFormat>On-screen Show (4:3)</PresentationFormat>
  <Paragraphs>53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6" baseType="lpstr">
      <vt:lpstr>Arabic Typesetting</vt:lpstr>
      <vt:lpstr>Arial</vt:lpstr>
      <vt:lpstr>Blackadder ITC</vt:lpstr>
      <vt:lpstr>Calibri</vt:lpstr>
      <vt:lpstr>Century Schoolbook</vt:lpstr>
      <vt:lpstr>Open Sans</vt:lpstr>
      <vt:lpstr>Wingdings</vt:lpstr>
      <vt:lpstr>Wingdings 2</vt:lpstr>
      <vt:lpstr>Oriel</vt:lpstr>
      <vt:lpstr>     VIDES </vt:lpstr>
      <vt:lpstr>OUR HISTORY</vt:lpstr>
      <vt:lpstr>PowerPoint Presentation</vt:lpstr>
      <vt:lpstr>PowerPoint Presentation</vt:lpstr>
      <vt:lpstr>VIDES is the youth voluntary association of the FMA Institute which works for the promotion and defense of the rights of children, young people and women. </vt:lpstr>
      <vt:lpstr>PATRONESS OF VIDES BL.MARIA ROMERO</vt:lpstr>
      <vt:lpstr>    :     November 30, 1987 : The non-profit association VIDES is born in Italy </vt:lpstr>
      <vt:lpstr> </vt:lpstr>
      <vt:lpstr>June 14, 2002:  VIDES International is recognized as an NGO associated with the United Nations Department of Public Information (DPI-UN) </vt:lpstr>
      <vt:lpstr>PowerPoint Presentation</vt:lpstr>
      <vt:lpstr>PowerPoint Presentation</vt:lpstr>
      <vt:lpstr>      In 2016 VIDES International joined the FMA Network, a non-profit network promoted by the International Institute of the Daughters of Mary Help of Christians and made up of various Founding Associations, including VIDES International.  </vt:lpstr>
      <vt:lpstr>PowerPoint Presentation</vt:lpstr>
      <vt:lpstr>PowerPoint Presentation</vt:lpstr>
      <vt:lpstr>PowerPoint Presentation</vt:lpstr>
      <vt:lpstr>      vides units in the province of st.thomas the apostle chennai inm  01. Kodambakkam          –  fatima convent 02. Chetpet                   –  our ladys centre 03. viyasarpadi             –  auxilium convent 04. katpadi                     -  auxilium college  05. katpadi                     -  auxilium home 06. vellore                    –  st.marys CONVENT VELLORE 07. arni                           –  st.josephs convent 08. pallikonda              –  little flower convent 09. thiruppathur         –  mary immaculate convent  10. erode                        -  mariyala 11. michaelpuram         -  auxilium home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VIDES</dc:title>
  <dc:creator>user</dc:creator>
  <cp:lastModifiedBy>AuxiliumNursery PrimarySchool</cp:lastModifiedBy>
  <cp:revision>47</cp:revision>
  <dcterms:created xsi:type="dcterms:W3CDTF">2020-09-19T05:11:00Z</dcterms:created>
  <dcterms:modified xsi:type="dcterms:W3CDTF">2022-01-25T16:29:08Z</dcterms:modified>
</cp:coreProperties>
</file>